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ad first" id="{d72bdab9-b43f-40e4-9390-44aa1c1546d4}">
          <p14:sldIdLst>
            <p14:sldId id="256"/>
          </p14:sldIdLst>
        </p14:section>
        <p14:section name="Opening" id="{4893daf2-d3b1-71f7-1790-f8afd57604c4}">
          <p14:sldIdLst>
            <p14:sldId id="257"/>
            <p14:sldId id="258"/>
          </p14:sldIdLst>
        </p14:section>
        <p14:section name="Body" id="{cf1fca00-51d5-dd69-627d-c2de1f0a8948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Close" id="{69abafbd-0e05-3c76-3528-0fc0c8ab30b9}">
          <p14:sldIdLst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340D3A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340D3A"/>
                </a:solidFill>
                <a:latin typeface="+mn-lt"/>
              </a:rPr>
              <a:t>[Metric, unit] — sample data, replace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[Metric]</c:v>
                </c:pt>
              </c:strCache>
            </c:strRef>
          </c:tx>
          <c:spPr>
            <a:solidFill>
              <a:srgbClr val="4D1652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2B143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D165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4D165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4D165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F3D77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[Baseline 1]</c:v>
                  </c:pt>
                  <c:pt idx="1">
                    <c:v>[Baseline 2]</c:v>
                  </c:pt>
                  <c:pt idx="2">
                    <c:v>[Baseline 3]</c:v>
                  </c:pt>
                  <c:pt idx="3">
                    <c:v>[Proposed]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72.4</c:v>
                </c:pt>
                <c:pt idx="1">
                  <c:v>78.1</c:v>
                </c:pt>
                <c:pt idx="2">
                  <c:v>81</c:v>
                </c:pt>
                <c:pt idx="3">
                  <c:v>88.6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400" u="none">
                  <a:solidFill>
                    <a:srgbClr val="2B143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74607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F1E2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4607A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Read-me slide for authors. Delete it before presenting. The RICE footer and the logos on the title and closing slides are part of the template: please leave them as they are. You may add your institution's logo to the title slide, beside your author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yourself and your co-authors in one sentence, then state the problem the paper solves. Underline the presenting author's name if you wish.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Rename or remove agenda items to match the slides you keep.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Spend about a minute here. A single concrete example or statistic is more persuasive than a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Contributions should be claims the paper actually supports. Keep them to three if you can.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comparison table is quicker to read than prose. Cite each method with its IEEE reference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audience through the diagram from input to output. Point at each stage as you name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enough detail that a listener could judge whether the comparison is fair.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 holds sample numbers. Right-click it and choose Edit Data to enter your own results. Show only the comparisons that support your claims, and use the same figures as the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figure is reproduced from another work, cite it in the caption with its IEEE reference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Reviewers and session chairs respect a candid limitations slide. It also pre-empts the obvious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on your strongest result, then invite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same numbering as your paper where possible, so the audience can find the sources in the proceedings.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IEEE requires generative-AI use in the work to be disclosed. Keep the AI line consistent with the disclosure in your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slide up during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CE 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EEE Maharashtra Sec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630936"/>
            <a:ext cx="2377440" cy="43708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3"/>
                </a:solidFill>
              </a:rPr>
              <a:t>RICE 2026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868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6D3E0"/>
                </a:solidFill>
              </a:rPr>
              <a:t>11th International Conference on Research in Intelligent Computing in Engineering</a:t>
            </a:r>
            <a:endParaRPr lang="en-US" sz="1200" dirty="0"/>
          </a:p>
        </p:txBody>
      </p:sp>
      <p:sp>
        <p:nvSpPr>
          <p:cNvPr id="5" name="Text 2"/>
          <p:cNvSpPr/>
          <p:nvPr>
            <p:ph idx="104" type="title" hasCustomPrompt="1"/>
          </p:nvPr>
        </p:nvSpPr>
        <p:spPr>
          <a:xfrm>
            <a:off x="640080" y="1508760"/>
            <a:ext cx="795528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6" name="Text 2"/>
          <p:cNvSpPr/>
          <p:nvPr>
            <p:ph idx="105" type="body" hasCustomPrompt="1"/>
          </p:nvPr>
        </p:nvSpPr>
        <p:spPr>
          <a:xfrm>
            <a:off x="640080" y="3611880"/>
            <a:ext cx="7955280" cy="1417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rgbClr val="F6D3E0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7" name="Text 2"/>
          <p:cNvSpPr/>
          <p:nvPr>
            <p:ph idx="106" type="body" hasCustomPrompt="1"/>
          </p:nvPr>
        </p:nvSpPr>
        <p:spPr>
          <a:xfrm>
            <a:off x="640080" y="5212080"/>
            <a:ext cx="777240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3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CE Closing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EEE Maharashtra Sec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630936"/>
            <a:ext cx="2377440" cy="43708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3"/>
                </a:solidFill>
              </a:rPr>
              <a:t>RICE 2026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868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6D3E0"/>
                </a:solidFill>
              </a:rPr>
              <a:t>11th International Conference on Research in Intelligent Computing in Engineering</a:t>
            </a:r>
            <a:endParaRPr lang="en-US" sz="1200" dirty="0"/>
          </a:p>
        </p:txBody>
      </p:sp>
      <p:sp>
        <p:nvSpPr>
          <p:cNvPr id="5" name="Text 2"/>
          <p:cNvSpPr/>
          <p:nvPr>
            <p:ph idx="104" type="title" hasCustomPrompt="1"/>
          </p:nvPr>
        </p:nvSpPr>
        <p:spPr>
          <a:xfrm>
            <a:off x="640080" y="1828800"/>
            <a:ext cx="79552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000" dirty="0"/>
          </a:p>
        </p:txBody>
      </p:sp>
      <p:sp>
        <p:nvSpPr>
          <p:cNvPr id="6" name="Text 2"/>
          <p:cNvSpPr/>
          <p:nvPr>
            <p:ph idx="105" type="body" hasCustomPrompt="1"/>
          </p:nvPr>
        </p:nvSpPr>
        <p:spPr>
          <a:xfrm>
            <a:off x="640080" y="3291840"/>
            <a:ext cx="795528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F6D3E0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CE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RICE 2026  ·  11th International Conference on Research in Intelligent Computing in Engineering  ·  IEEE Conf. Record #71332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2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CE Content Bullets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RICE 2026  ·  11th International Conference on Research in Intelligent Computing in Engineering  ·  IEEE Conf. Record #71332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2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DELETE THIS SLIDE BEFORE YOU PRESENT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How to use this template</a:t>
            </a:r>
            <a:endParaRPr lang="en-US" sz="3600" dirty="0"/>
          </a:p>
        </p:txBody>
      </p:sp>
      <p:sp>
        <p:nvSpPr>
          <p:cNvPr id="5" name="Number 1"/>
          <p:cNvSpPr/>
          <p:nvPr/>
        </p:nvSpPr>
        <p:spPr>
          <a:xfrm>
            <a:off x="548640" y="18653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182880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Replace every [bracket]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Delete any slide you do not need. The structure is a guide, not a rule.</a:t>
            </a:r>
            <a:endParaRPr lang="en-US" sz="1600" dirty="0"/>
          </a:p>
        </p:txBody>
      </p:sp>
      <p:sp>
        <p:nvSpPr>
          <p:cNvPr id="8" name="Number 2"/>
          <p:cNvSpPr/>
          <p:nvPr/>
        </p:nvSpPr>
        <p:spPr>
          <a:xfrm>
            <a:off x="548640" y="296265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9626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92608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Match your paper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Title, authors and affiliations exactly as in your camera-ready paper. Present only what the paper reports.</a:t>
            </a:r>
            <a:endParaRPr lang="en-US" sz="1600" dirty="0"/>
          </a:p>
        </p:txBody>
      </p:sp>
      <p:sp>
        <p:nvSpPr>
          <p:cNvPr id="11" name="Number 3"/>
          <p:cNvSpPr/>
          <p:nvPr/>
        </p:nvSpPr>
        <p:spPr>
          <a:xfrm>
            <a:off x="548640" y="40599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4059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402336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Present it yourself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 registered author named on the paper presents, in Goa or online. No proxy presenters: under IEEE’s no-show policy, unpresented papers are left out of IEEE Xplore.</a:t>
            </a:r>
            <a:endParaRPr lang="en-US" sz="1600" dirty="0"/>
          </a:p>
        </p:txBody>
      </p:sp>
      <p:sp>
        <p:nvSpPr>
          <p:cNvPr id="14" name="Number 4"/>
          <p:cNvSpPr/>
          <p:nvPr/>
        </p:nvSpPr>
        <p:spPr>
          <a:xfrm>
            <a:off x="548640" y="515721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48640" y="51572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512064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Mind the clock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Your slot is emailed with the schedule. Allow about one slide a minute: 10–12 slides for a 10-minute talk.</a:t>
            </a:r>
            <a:endParaRPr lang="en-US" sz="1600" dirty="0"/>
          </a:p>
        </p:txBody>
      </p:sp>
      <p:sp>
        <p:nvSpPr>
          <p:cNvPr id="17" name="Number 5"/>
          <p:cNvSpPr/>
          <p:nvPr/>
        </p:nvSpPr>
        <p:spPr>
          <a:xfrm>
            <a:off x="6263640" y="18653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26364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903720" y="182880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Keep it legible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Body text 20 pt or larger, strong contrast, at most six bullets a slide. Projectors and shared screens lose detail.</a:t>
            </a:r>
            <a:endParaRPr lang="en-US" sz="1600" dirty="0"/>
          </a:p>
        </p:txBody>
      </p:sp>
      <p:sp>
        <p:nvSpPr>
          <p:cNvPr id="20" name="Number 6"/>
          <p:cNvSpPr/>
          <p:nvPr/>
        </p:nvSpPr>
        <p:spPr>
          <a:xfrm>
            <a:off x="6263640" y="296265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263640" y="29626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903720" y="292608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Credit every source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Use your own figures or ones you have permission to reuse, cite them on the slide, and use IEEE reference style.</a:t>
            </a:r>
            <a:endParaRPr lang="en-US" sz="1600" dirty="0"/>
          </a:p>
        </p:txBody>
      </p:sp>
      <p:sp>
        <p:nvSpPr>
          <p:cNvPr id="23" name="Number 7"/>
          <p:cNvSpPr/>
          <p:nvPr/>
        </p:nvSpPr>
        <p:spPr>
          <a:xfrm>
            <a:off x="6263640" y="40599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263640" y="4059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7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03720" y="402336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Disclose AI use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Following IEEE policy, state any generative-AI help with the work or the slides on the Acknowledgment slide.</a:t>
            </a:r>
            <a:endParaRPr lang="en-US" sz="1600" dirty="0"/>
          </a:p>
        </p:txBody>
      </p:sp>
      <p:sp>
        <p:nvSpPr>
          <p:cNvPr id="26" name="Number 8"/>
          <p:cNvSpPr/>
          <p:nvPr/>
        </p:nvSpPr>
        <p:spPr>
          <a:xfrm>
            <a:off x="6263640" y="515721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263640" y="51572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8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903720" y="5120640"/>
            <a:ext cx="48006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Arrive ready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Keep the 16:9 layout. Save as .pptx and PDF. In person: bring a USB copy. Online: test screen sharing before your session.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 circle large"/>
          <p:cNvSpPr/>
          <p:nvPr/>
        </p:nvSpPr>
        <p:spPr>
          <a:xfrm>
            <a:off x="9235440" y="3749040"/>
            <a:ext cx="4206240" cy="42062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Motif circle small"/>
          <p:cNvSpPr/>
          <p:nvPr/>
        </p:nvSpPr>
        <p:spPr>
          <a:xfrm>
            <a:off x="8732520" y="507492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" name="Text 2"/>
          <p:cNvSpPr/>
          <p:nvPr>
            <p:ph idx="104" type="title" hasCustomPrompt="1"/>
          </p:nvPr>
        </p:nvSpPr>
        <p:spPr>
          <a:xfrm>
            <a:off x="640080" y="1508760"/>
            <a:ext cx="7955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[Full Title of Your Paper, Exactly as in the Camera-Ready Version]</a:t>
            </a:r>
            <a:endParaRPr lang="en-US" sz="3600" dirty="0"/>
          </a:p>
        </p:txBody>
      </p:sp>
      <p:sp>
        <p:nvSpPr>
          <p:cNvPr id="5" name="Text 2"/>
          <p:cNvSpPr/>
          <p:nvPr>
            <p:ph idx="105" type="body" hasCustomPrompt="1"/>
          </p:nvPr>
        </p:nvSpPr>
        <p:spPr>
          <a:xfrm>
            <a:off x="640080" y="3611880"/>
            <a:ext cx="7955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[Presenting Author]¹, [Co-author]², [Co-author]²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6D3E0"/>
                </a:solidFill>
              </a:rPr>
              <a:t>¹[Department, Institution, City, Country]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6D3E0"/>
                </a:solidFill>
              </a:rPr>
              <a:t>²[Department, Institution, City, Country]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6D3E0"/>
                </a:solidFill>
              </a:rPr>
              <a:t>[presenting.author@institution.edu]</a:t>
            </a:r>
            <a:endParaRPr lang="en-US" sz="1600" dirty="0"/>
          </a:p>
        </p:txBody>
      </p:sp>
      <p:sp>
        <p:nvSpPr>
          <p:cNvPr id="6" name="Text 2"/>
          <p:cNvSpPr/>
          <p:nvPr>
            <p:ph idx="106" type="body" hasCustomPrompt="1"/>
          </p:nvPr>
        </p:nvSpPr>
        <p:spPr>
          <a:xfrm>
            <a:off x="640080" y="5212080"/>
            <a:ext cx="7772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Paper ID: [ID]   ·   Track: [Track name]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5–6 November 2026   ·   Goa, India (Hybrid)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IEEE Conference Record #71332   ·   Technically sponsored by the IEEE Maharashtra Section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Outline</a:t>
            </a:r>
            <a:endParaRPr lang="en-US" sz="3600" dirty="0"/>
          </a:p>
        </p:txBody>
      </p:sp>
      <p:sp>
        <p:nvSpPr>
          <p:cNvPr id="5" name="Outline item 1"/>
          <p:cNvSpPr/>
          <p:nvPr/>
        </p:nvSpPr>
        <p:spPr>
          <a:xfrm>
            <a:off x="548640" y="1965960"/>
            <a:ext cx="53492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6" name="Number 01"/>
          <p:cNvSpPr/>
          <p:nvPr/>
        </p:nvSpPr>
        <p:spPr>
          <a:xfrm>
            <a:off x="822960" y="219456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945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01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1965960"/>
            <a:ext cx="4114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Motivation and problem</a:t>
            </a:r>
            <a:endParaRPr lang="en-US" sz="2000" dirty="0"/>
          </a:p>
        </p:txBody>
      </p:sp>
      <p:sp>
        <p:nvSpPr>
          <p:cNvPr id="9" name="Outline item 2"/>
          <p:cNvSpPr/>
          <p:nvPr/>
        </p:nvSpPr>
        <p:spPr>
          <a:xfrm>
            <a:off x="548640" y="3291840"/>
            <a:ext cx="53492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0" name="Number 02"/>
          <p:cNvSpPr/>
          <p:nvPr/>
        </p:nvSpPr>
        <p:spPr>
          <a:xfrm>
            <a:off x="822960" y="352044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520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645920" y="3291840"/>
            <a:ext cx="4114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Related work and the gap</a:t>
            </a:r>
            <a:endParaRPr lang="en-US" sz="2000" dirty="0"/>
          </a:p>
        </p:txBody>
      </p:sp>
      <p:sp>
        <p:nvSpPr>
          <p:cNvPr id="13" name="Outline item 3"/>
          <p:cNvSpPr/>
          <p:nvPr/>
        </p:nvSpPr>
        <p:spPr>
          <a:xfrm>
            <a:off x="548640" y="4617720"/>
            <a:ext cx="53492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4" name="Number 03"/>
          <p:cNvSpPr/>
          <p:nvPr/>
        </p:nvSpPr>
        <p:spPr>
          <a:xfrm>
            <a:off x="822960" y="484632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8463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645920" y="4617720"/>
            <a:ext cx="4114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Proposed method</a:t>
            </a:r>
            <a:endParaRPr lang="en-US" sz="2000" dirty="0"/>
          </a:p>
        </p:txBody>
      </p:sp>
      <p:sp>
        <p:nvSpPr>
          <p:cNvPr id="17" name="Outline item 4"/>
          <p:cNvSpPr/>
          <p:nvPr/>
        </p:nvSpPr>
        <p:spPr>
          <a:xfrm>
            <a:off x="6263640" y="1965960"/>
            <a:ext cx="53492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8" name="Number 04"/>
          <p:cNvSpPr/>
          <p:nvPr/>
        </p:nvSpPr>
        <p:spPr>
          <a:xfrm>
            <a:off x="6537960" y="219456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37960" y="21945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360920" y="1965960"/>
            <a:ext cx="4114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Experimental setup</a:t>
            </a:r>
            <a:endParaRPr lang="en-US" sz="2000" dirty="0"/>
          </a:p>
        </p:txBody>
      </p:sp>
      <p:sp>
        <p:nvSpPr>
          <p:cNvPr id="21" name="Outline item 5"/>
          <p:cNvSpPr/>
          <p:nvPr/>
        </p:nvSpPr>
        <p:spPr>
          <a:xfrm>
            <a:off x="6263640" y="3291840"/>
            <a:ext cx="53492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2" name="Number 05"/>
          <p:cNvSpPr/>
          <p:nvPr/>
        </p:nvSpPr>
        <p:spPr>
          <a:xfrm>
            <a:off x="6537960" y="352044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537960" y="3520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05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7360920" y="3291840"/>
            <a:ext cx="4114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Results and discussion</a:t>
            </a:r>
            <a:endParaRPr lang="en-US" sz="2000" dirty="0"/>
          </a:p>
        </p:txBody>
      </p:sp>
      <p:sp>
        <p:nvSpPr>
          <p:cNvPr id="25" name="Outline item 6"/>
          <p:cNvSpPr/>
          <p:nvPr/>
        </p:nvSpPr>
        <p:spPr>
          <a:xfrm>
            <a:off x="6263640" y="4617720"/>
            <a:ext cx="53492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6" name="Number 06"/>
          <p:cNvSpPr/>
          <p:nvPr/>
        </p:nvSpPr>
        <p:spPr>
          <a:xfrm>
            <a:off x="6537960" y="484632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537960" y="48463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06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7360920" y="4617720"/>
            <a:ext cx="4114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Conclusion and future work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WHY IT MATTERS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Motivation</a:t>
            </a:r>
            <a:endParaRPr lang="en-US" sz="3600" dirty="0"/>
          </a:p>
        </p:txBody>
      </p:sp>
      <p:sp>
        <p:nvSpPr>
          <p:cNvPr id="5" name="Motivation card 1"/>
          <p:cNvSpPr/>
          <p:nvPr/>
        </p:nvSpPr>
        <p:spPr>
          <a:xfrm>
            <a:off x="548640" y="19202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6" name="Number 1"/>
          <p:cNvSpPr/>
          <p:nvPr/>
        </p:nvSpPr>
        <p:spPr>
          <a:xfrm>
            <a:off x="868680" y="22860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1546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The problem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749040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[The real-world problem, in one sentence a non-specialist would follow]</a:t>
            </a:r>
            <a:endParaRPr lang="en-US" sz="1800" dirty="0"/>
          </a:p>
        </p:txBody>
      </p:sp>
      <p:sp>
        <p:nvSpPr>
          <p:cNvPr id="10" name="Motivation card 2"/>
          <p:cNvSpPr/>
          <p:nvPr/>
        </p:nvSpPr>
        <p:spPr>
          <a:xfrm>
            <a:off x="4297680" y="19202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Number 2"/>
          <p:cNvSpPr/>
          <p:nvPr/>
        </p:nvSpPr>
        <p:spPr>
          <a:xfrm>
            <a:off x="4617720" y="22860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1772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1546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Why it matters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3749040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[Scale, cost, risk or impact — with a cited figure]</a:t>
            </a:r>
            <a:endParaRPr lang="en-US" sz="1800" dirty="0"/>
          </a:p>
        </p:txBody>
      </p:sp>
      <p:sp>
        <p:nvSpPr>
          <p:cNvPr id="15" name="Motivation card 3"/>
          <p:cNvSpPr/>
          <p:nvPr/>
        </p:nvSpPr>
        <p:spPr>
          <a:xfrm>
            <a:off x="8046720" y="19202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6" name="Number 3"/>
          <p:cNvSpPr/>
          <p:nvPr/>
        </p:nvSpPr>
        <p:spPr>
          <a:xfrm>
            <a:off x="8366760" y="22860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36676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366760" y="31546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What falls short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366760" y="3749040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[What is unsatisfactory about how it is handled today]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THE GAP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Problem statement and contributions</a:t>
            </a:r>
            <a:endParaRPr lang="en-US" sz="3600" dirty="0"/>
          </a:p>
        </p:txBody>
      </p:sp>
      <p:sp>
        <p:nvSpPr>
          <p:cNvPr id="5" name="Problem panel"/>
          <p:cNvSpPr/>
          <p:nvPr/>
        </p:nvSpPr>
        <p:spPr>
          <a:xfrm>
            <a:off x="548640" y="1920240"/>
            <a:ext cx="4937760" cy="402336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240280"/>
            <a:ext cx="4206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Problem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</a:rPr>
              <a:t>[State it precisely — inputs, outputs, constraints]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</a:rPr>
              <a:t> 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Gap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</a:rPr>
              <a:t>[What existing approaches do not do]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9202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Our contributions</a:t>
            </a:r>
            <a:endParaRPr lang="en-US" sz="2200" dirty="0"/>
          </a:p>
        </p:txBody>
      </p:sp>
      <p:sp>
        <p:nvSpPr>
          <p:cNvPr id="8" name="Number 1"/>
          <p:cNvSpPr/>
          <p:nvPr/>
        </p:nvSpPr>
        <p:spPr>
          <a:xfrm>
            <a:off x="6035040" y="2651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03504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12280" y="256032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[First contribution]</a:t>
            </a:r>
            <a:endParaRPr lang="en-US" sz="2000" dirty="0"/>
          </a:p>
        </p:txBody>
      </p:sp>
      <p:sp>
        <p:nvSpPr>
          <p:cNvPr id="11" name="Number 2"/>
          <p:cNvSpPr/>
          <p:nvPr/>
        </p:nvSpPr>
        <p:spPr>
          <a:xfrm>
            <a:off x="6035040" y="3749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035040" y="3749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812280" y="365760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[Second contribution]</a:t>
            </a:r>
            <a:endParaRPr lang="en-US" sz="2000" dirty="0"/>
          </a:p>
        </p:txBody>
      </p:sp>
      <p:sp>
        <p:nvSpPr>
          <p:cNvPr id="14" name="Number 3"/>
          <p:cNvSpPr/>
          <p:nvPr/>
        </p:nvSpPr>
        <p:spPr>
          <a:xfrm>
            <a:off x="6035040" y="4846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035040" y="4846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812280" y="475488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[Third contribution]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WHERE THIS SITS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Related work</a:t>
            </a:r>
            <a:endParaRPr lang="en-US" sz="3600" dirty="0"/>
          </a:p>
        </p:txBody>
      </p:sp>
      <p:graphicFrame>
        <p:nvGraphicFramePr>
          <p:cNvPr id="7" name="Related work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2024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886200"/>
                <a:gridCol w="38862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Approach / reference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it does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Limitation addressed here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[Method A [1]]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[One-line summary]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[Limitation]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[Method B [2]]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[One-line summary]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[Limitation]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[Method C [3]]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[One-line summary]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[Limitation]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This work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[One-line summary]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[How it closes the gap]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E2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APPROACH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Proposed method</a:t>
            </a:r>
            <a:endParaRPr lang="en-US" sz="3600" dirty="0"/>
          </a:p>
        </p:txBody>
      </p:sp>
      <p:sp>
        <p:nvSpPr>
          <p:cNvPr id="5" name="Figure placeholder"/>
          <p:cNvSpPr/>
          <p:nvPr/>
        </p:nvSpPr>
        <p:spPr>
          <a:xfrm>
            <a:off x="548640" y="1920240"/>
            <a:ext cx="6583680" cy="4023360"/>
          </a:xfrm>
          <a:prstGeom prst="roundRect">
            <a:avLst>
              <a:gd name="adj" fmla="val 2727"/>
            </a:avLst>
          </a:prstGeom>
          <a:solidFill>
            <a:schemeClr val="bg2"/>
          </a:solidFill>
          <a:ln w="19050">
            <a:solidFill>
              <a:schemeClr val="accent2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58368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[System diagram / architecture figure]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498080" y="1920240"/>
            <a:ext cx="41148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chemeClr val="tx2"/>
                </a:solidFill>
              </a:rPr>
              <a:t>[Key idea in one line]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[Component / stage 1]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[Component / stage 2]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[What is novel here]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HOW IT WAS EVALUATED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Experimental setup</a:t>
            </a:r>
            <a:endParaRPr lang="en-US" sz="3600" dirty="0"/>
          </a:p>
        </p:txBody>
      </p:sp>
      <p:sp>
        <p:nvSpPr>
          <p:cNvPr id="5" name="Setup card Data"/>
          <p:cNvSpPr/>
          <p:nvPr/>
        </p:nvSpPr>
        <p:spPr>
          <a:xfrm>
            <a:off x="548640" y="19202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21488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Data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[Source, size, split; say whether public, licensed or synthetic]</a:t>
            </a:r>
            <a:endParaRPr lang="en-US" sz="1600" dirty="0"/>
          </a:p>
        </p:txBody>
      </p:sp>
      <p:sp>
        <p:nvSpPr>
          <p:cNvPr id="7" name="Setup card Baselines"/>
          <p:cNvSpPr/>
          <p:nvPr/>
        </p:nvSpPr>
        <p:spPr>
          <a:xfrm>
            <a:off x="6172200" y="19202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92240" y="21488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Baselines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[What you compare against, and why]</a:t>
            </a:r>
            <a:endParaRPr lang="en-US" sz="1600" dirty="0"/>
          </a:p>
        </p:txBody>
      </p:sp>
      <p:sp>
        <p:nvSpPr>
          <p:cNvPr id="9" name="Setup card Metrics"/>
          <p:cNvSpPr/>
          <p:nvPr/>
        </p:nvSpPr>
        <p:spPr>
          <a:xfrm>
            <a:off x="548640" y="39776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42062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Metrics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[What you report, and why it suits the problem]</a:t>
            </a:r>
            <a:endParaRPr lang="en-US" sz="1600" dirty="0"/>
          </a:p>
        </p:txBody>
      </p:sp>
      <p:sp>
        <p:nvSpPr>
          <p:cNvPr id="11" name="Setup card Protocol"/>
          <p:cNvSpPr/>
          <p:nvPr/>
        </p:nvSpPr>
        <p:spPr>
          <a:xfrm>
            <a:off x="6172200" y="39776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92240" y="42062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Protocol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[Validation scheme, repetitions, hardware or runtime]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QUANTITATIVE RESULTS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[Headline result, stated as a claim]</a:t>
            </a:r>
            <a:endParaRPr lang="en-US" sz="3600" dirty="0"/>
          </a:p>
        </p:txBody>
      </p:sp>
      <p:graphicFrame>
        <p:nvGraphicFramePr>
          <p:cNvPr id="5" name="Results chart" descr=""/>
          <p:cNvGraphicFramePr/>
          <p:nvPr/>
        </p:nvGraphicFramePr>
        <p:xfrm>
          <a:off x="548640" y="1828800"/>
          <a:ext cx="722376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akeaway card"/>
          <p:cNvSpPr/>
          <p:nvPr/>
        </p:nvSpPr>
        <p:spPr>
          <a:xfrm>
            <a:off x="8138160" y="1828800"/>
            <a:ext cx="3474720" cy="420624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458200" y="21488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+[X]</a:t>
            </a:r>
            <a:endParaRPr lang="en-US" sz="5400" dirty="0"/>
          </a:p>
        </p:txBody>
      </p:sp>
      <p:sp>
        <p:nvSpPr>
          <p:cNvPr id="8" name="Text 5"/>
          <p:cNvSpPr txBox="1"/>
          <p:nvPr/>
        </p:nvSpPr>
        <p:spPr>
          <a:xfrm>
            <a:off x="8458200" y="30632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[unit] over the best baseline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458200" y="3749040"/>
            <a:ext cx="2926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Takeaway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[One sentence on what this result shows]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QUALITATIVE RESULTS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[What the examples reveal]</a:t>
            </a:r>
            <a:endParaRPr lang="en-US" sz="3600" dirty="0"/>
          </a:p>
        </p:txBody>
      </p:sp>
      <p:sp>
        <p:nvSpPr>
          <p:cNvPr id="5" name="Figure placeholder"/>
          <p:cNvSpPr/>
          <p:nvPr/>
        </p:nvSpPr>
        <p:spPr>
          <a:xfrm>
            <a:off x="548640" y="1828800"/>
            <a:ext cx="5440680" cy="310896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 w="19050">
            <a:solidFill>
              <a:schemeClr val="accent2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1828800"/>
            <a:ext cx="544068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[Figure A]</a:t>
            </a:r>
            <a:endParaRPr lang="en-US" sz="1600" dirty="0"/>
          </a:p>
        </p:txBody>
      </p:sp>
      <p:sp>
        <p:nvSpPr>
          <p:cNvPr id="7" name="Figure placeholder"/>
          <p:cNvSpPr/>
          <p:nvPr/>
        </p:nvSpPr>
        <p:spPr>
          <a:xfrm>
            <a:off x="6172200" y="1828800"/>
            <a:ext cx="5440680" cy="310896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 w="19050">
            <a:solidFill>
              <a:schemeClr val="accent2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6172200" y="1828800"/>
            <a:ext cx="544068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[Figure B]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98348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[Caption A — what to look at]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172200" y="498348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[Caption B — what to look at]</a:t>
            </a:r>
            <a:endParaRPr lang="en-US" sz="1400" dirty="0"/>
          </a:p>
        </p:txBody>
      </p:sp>
      <p:sp>
        <p:nvSpPr>
          <p:cNvPr id="11" name="Takeaway strip"/>
          <p:cNvSpPr/>
          <p:nvPr/>
        </p:nvSpPr>
        <p:spPr>
          <a:xfrm>
            <a:off x="548640" y="5486400"/>
            <a:ext cx="11064240" cy="640080"/>
          </a:xfrm>
          <a:prstGeom prst="roundRect">
            <a:avLst>
              <a:gd name="adj" fmla="val 17143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Takeaway  </a:t>
            </a:r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[What the comparison shows]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HONEST APPRAISAL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Discussion and limitations</a:t>
            </a:r>
            <a:endParaRPr lang="en-US" sz="3600" dirty="0"/>
          </a:p>
        </p:txBody>
      </p:sp>
      <p:sp>
        <p:nvSpPr>
          <p:cNvPr id="5" name="Number ✓"/>
          <p:cNvSpPr/>
          <p:nvPr/>
        </p:nvSpPr>
        <p:spPr>
          <a:xfrm>
            <a:off x="548640" y="196596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✓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What it shows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474720"/>
            <a:ext cx="3474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[What the results do — and do not — establish]</a:t>
            </a:r>
            <a:endParaRPr lang="en-US" sz="2000" dirty="0"/>
          </a:p>
        </p:txBody>
      </p:sp>
      <p:sp>
        <p:nvSpPr>
          <p:cNvPr id="9" name="Number !"/>
          <p:cNvSpPr/>
          <p:nvPr/>
        </p:nvSpPr>
        <p:spPr>
          <a:xfrm>
            <a:off x="4297680" y="196596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297680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28803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Limitations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3474720"/>
            <a:ext cx="3474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[Sample size, generalisation, assumptions, compute]</a:t>
            </a:r>
            <a:endParaRPr lang="en-US" sz="2000" dirty="0"/>
          </a:p>
        </p:txBody>
      </p:sp>
      <p:sp>
        <p:nvSpPr>
          <p:cNvPr id="13" name="Number ?"/>
          <p:cNvSpPr/>
          <p:nvPr/>
        </p:nvSpPr>
        <p:spPr>
          <a:xfrm>
            <a:off x="8046720" y="196596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046720" y="1965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?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8046720" y="28803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Threats to validity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8046720" y="3474720"/>
            <a:ext cx="3474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[What could bias the result, and how you guarded against it]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IN SUMMARY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Conclusion and future work</a:t>
            </a:r>
            <a:endParaRPr lang="en-US" sz="3600" dirty="0"/>
          </a:p>
        </p:txBody>
      </p:sp>
      <p:sp>
        <p:nvSpPr>
          <p:cNvPr id="5" name="Key message"/>
          <p:cNvSpPr/>
          <p:nvPr/>
        </p:nvSpPr>
        <p:spPr>
          <a:xfrm>
            <a:off x="548640" y="1920240"/>
            <a:ext cx="5120640" cy="402336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286000"/>
            <a:ext cx="43891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The one thing to remember</a:t>
            </a:r>
            <a:endParaRPr lang="en-US" sz="1600" dirty="0"/>
          </a:p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[Your contribution and its single strongest result, in one sentence]</a:t>
            </a:r>
            <a:endParaRPr lang="en-US" sz="1600" dirty="0"/>
          </a:p>
        </p:txBody>
      </p:sp>
      <p:sp>
        <p:nvSpPr>
          <p:cNvPr id="7" name="Number 1"/>
          <p:cNvSpPr/>
          <p:nvPr/>
        </p:nvSpPr>
        <p:spPr>
          <a:xfrm>
            <a:off x="6126480" y="20116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12648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903720" y="192024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Contribution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[Restate what the paper adds]</a:t>
            </a:r>
            <a:endParaRPr lang="en-US" sz="1800" dirty="0"/>
          </a:p>
        </p:txBody>
      </p:sp>
      <p:sp>
        <p:nvSpPr>
          <p:cNvPr id="10" name="Number 2"/>
          <p:cNvSpPr/>
          <p:nvPr/>
        </p:nvSpPr>
        <p:spPr>
          <a:xfrm>
            <a:off x="6126480" y="33832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126480" y="3383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03720" y="329184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In practice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[What it enables, and for whom]</a:t>
            </a:r>
            <a:endParaRPr lang="en-US" sz="1800" dirty="0"/>
          </a:p>
        </p:txBody>
      </p:sp>
      <p:sp>
        <p:nvSpPr>
          <p:cNvPr id="13" name="Number 3"/>
          <p:cNvSpPr/>
          <p:nvPr/>
        </p:nvSpPr>
        <p:spPr>
          <a:xfrm>
            <a:off x="6126480" y="4754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126480" y="4754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03720" y="466344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Next step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[The next concrete piece of work, not a wish list]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IEEE REFERENCE STYLE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References</a:t>
            </a:r>
            <a:endParaRPr lang="en-US" sz="36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[1]  A. Author and B. Author, “Title of article,” Abbrev. Title of Journal, vol. x, no. x, pp. xxx–xxx, Mon. Year, doi: xxx.</a:t>
            </a:r>
            <a:endParaRPr lang="en-US" sz="2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[2]  C. Author, “Title of paper,” in Proc. Abbrev. Name of Conf., City, Country, Year, pp. xxx–xxx.</a:t>
            </a:r>
            <a:endParaRPr lang="en-US" sz="2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[3]  D. Author, Title of Book, xth ed. City, Country: Publisher, Year, pp. xxx–xxx.</a:t>
            </a:r>
            <a:endParaRPr lang="en-US" sz="2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[4]  E. Author, “Title of page,” Website Name. Accessed: Mon. Day, Year. [Online]. Available: URL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Number references in the order they are cited. List only work you cite on the slides and in your paper.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dot"/>
          <p:cNvSpPr/>
          <p:nvPr/>
        </p:nvSpPr>
        <p:spPr>
          <a:xfrm>
            <a:off x="548640" y="512064"/>
            <a:ext cx="164592" cy="16459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841248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OPTIONAL — DELETE IF NOT NEEDED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Acknowledgment and disclosures</a:t>
            </a:r>
            <a:endParaRPr lang="en-US" sz="3600" dirty="0"/>
          </a:p>
        </p:txBody>
      </p:sp>
      <p:sp>
        <p:nvSpPr>
          <p:cNvPr id="5" name="Disclosure Funding"/>
          <p:cNvSpPr/>
          <p:nvPr/>
        </p:nvSpPr>
        <p:spPr>
          <a:xfrm>
            <a:off x="548640" y="19202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21488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Funding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[Funding body and award number]</a:t>
            </a:r>
            <a:endParaRPr lang="en-US" sz="1600" dirty="0"/>
          </a:p>
        </p:txBody>
      </p:sp>
      <p:sp>
        <p:nvSpPr>
          <p:cNvPr id="7" name="Disclosure Support"/>
          <p:cNvSpPr/>
          <p:nvPr/>
        </p:nvSpPr>
        <p:spPr>
          <a:xfrm>
            <a:off x="6172200" y="19202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92240" y="21488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Support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[Facilities, data providers or collaborators]</a:t>
            </a:r>
            <a:endParaRPr lang="en-US" sz="1600" dirty="0"/>
          </a:p>
        </p:txBody>
      </p:sp>
      <p:sp>
        <p:nvSpPr>
          <p:cNvPr id="9" name="Disclosure Conflicts of interest"/>
          <p:cNvSpPr/>
          <p:nvPr/>
        </p:nvSpPr>
        <p:spPr>
          <a:xfrm>
            <a:off x="548640" y="39776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42062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Conflicts of interest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[Declare any, or state that there are none]</a:t>
            </a:r>
            <a:endParaRPr lang="en-US" sz="1600" dirty="0"/>
          </a:p>
        </p:txBody>
      </p:sp>
      <p:sp>
        <p:nvSpPr>
          <p:cNvPr id="11" name="Disclosure Generative AI"/>
          <p:cNvSpPr/>
          <p:nvPr/>
        </p:nvSpPr>
        <p:spPr>
          <a:xfrm>
            <a:off x="6172200" y="3977640"/>
            <a:ext cx="54406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92240" y="420624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Generative AI</a:t>
            </a:r>
            <a:endParaRPr lang="en-US" sz="16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[Tool used, for what, and where — or “None used”]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576072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 circle large"/>
          <p:cNvSpPr/>
          <p:nvPr/>
        </p:nvSpPr>
        <p:spPr>
          <a:xfrm>
            <a:off x="9235440" y="3749040"/>
            <a:ext cx="4206240" cy="42062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Motif circle small"/>
          <p:cNvSpPr/>
          <p:nvPr/>
        </p:nvSpPr>
        <p:spPr>
          <a:xfrm>
            <a:off x="8732520" y="507492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" name="Text 2"/>
          <p:cNvSpPr/>
          <p:nvPr>
            <p:ph idx="104" type="title" hasCustomPrompt="1"/>
          </p:nvPr>
        </p:nvSpPr>
        <p:spPr>
          <a:xfrm>
            <a:off x="640080" y="1828800"/>
            <a:ext cx="7955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Thank you</a:t>
            </a:r>
            <a:endParaRPr lang="en-US" sz="6000" dirty="0"/>
          </a:p>
        </p:txBody>
      </p:sp>
      <p:sp>
        <p:nvSpPr>
          <p:cNvPr id="5" name="Text 2"/>
          <p:cNvSpPr/>
          <p:nvPr>
            <p:ph idx="105" type="body" hasCustomPrompt="1"/>
          </p:nvPr>
        </p:nvSpPr>
        <p:spPr>
          <a:xfrm>
            <a:off x="640080" y="3291840"/>
            <a:ext cx="7955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Questions?</a:t>
            </a:r>
            <a:endParaRPr lang="en-US" sz="2000" dirty="0"/>
          </a:p>
          <a:p>
            <a:pPr indent="0" marL="0">
              <a:buNone/>
            </a:pPr>
            <a:r>
              <a:rPr lang="en-US" sz="1200" dirty="0">
                <a:solidFill>
                  <a:srgbClr val="F6D3E0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</a:rPr>
              <a:t>[Presenting Author]   ·   [presenting.author@institution.edu]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F6D3E0"/>
                </a:solidFill>
              </a:rPr>
              <a:t>Paper ID [ID]   ·   RICE 2026   ·   5–6 November 2026, Goa, India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ICE 2026">
  <a:themeElements>
    <a:clrScheme name="RICE 2026">
      <a:dk1>
        <a:srgbClr val="2B1430"/>
      </a:dk1>
      <a:lt1>
        <a:srgbClr val="FFFFFF"/>
      </a:lt1>
      <a:dk2>
        <a:srgbClr val="340D3A"/>
      </a:dk2>
      <a:lt2>
        <a:srgbClr val="FFF7F0"/>
      </a:lt2>
      <a:accent1>
        <a:srgbClr val="FF3D77"/>
      </a:accent1>
      <a:accent2>
        <a:srgbClr val="FF8A3D"/>
      </a:accent2>
      <a:accent3>
        <a:srgbClr val="FFD23D"/>
      </a:accent3>
      <a:accent4>
        <a:srgbClr val="4D1652"/>
      </a:accent4>
      <a:accent5>
        <a:srgbClr val="74607A"/>
      </a:accent5>
      <a:accent6>
        <a:srgbClr val="C2185B"/>
      </a:accent6>
      <a:hlink>
        <a:srgbClr val="C2185B"/>
      </a:hlink>
      <a:folHlink>
        <a:srgbClr val="4D1652"/>
      </a:folHlink>
    </a:clrScheme>
    <a:fontScheme name="RICE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RICE 2026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RICE 2026 Presentation Template</dc:title>
  <dc:subject>Author presentation template - RICE 2026, IEEE Conf. Record #71332</dc:subject>
  <dc:creator>RICE 2026 Organizing Committee</dc:creator>
  <cp:lastModifiedBy>RICE 2026 Organizing Committee</cp:lastModifiedBy>
  <cp:revision>1</cp:revision>
  <dcterms:created xsi:type="dcterms:W3CDTF">2026-10-09T08:08:52Z</dcterms:created>
  <dcterms:modified xsi:type="dcterms:W3CDTF">2026-10-09T08:08:52Z</dcterms:modified>
</cp:coreProperties>
</file>